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56" r:id="rId2"/>
    <p:sldId id="258" r:id="rId3"/>
    <p:sldId id="259" r:id="rId4"/>
    <p:sldId id="262" r:id="rId5"/>
    <p:sldId id="263" r:id="rId6"/>
    <p:sldId id="260" r:id="rId7"/>
    <p:sldId id="265" r:id="rId8"/>
    <p:sldId id="275" r:id="rId9"/>
    <p:sldId id="271" r:id="rId10"/>
    <p:sldId id="272" r:id="rId11"/>
    <p:sldId id="277" r:id="rId12"/>
    <p:sldId id="278" r:id="rId13"/>
    <p:sldId id="279" r:id="rId14"/>
    <p:sldId id="261" r:id="rId15"/>
    <p:sldId id="283" r:id="rId16"/>
    <p:sldId id="274" r:id="rId17"/>
    <p:sldId id="287" r:id="rId18"/>
    <p:sldId id="266" r:id="rId19"/>
    <p:sldId id="280" r:id="rId20"/>
    <p:sldId id="276" r:id="rId21"/>
    <p:sldId id="281" r:id="rId22"/>
    <p:sldId id="267" r:id="rId23"/>
    <p:sldId id="284" r:id="rId24"/>
    <p:sldId id="282" r:id="rId25"/>
    <p:sldId id="285" r:id="rId26"/>
    <p:sldId id="286" r:id="rId27"/>
    <p:sldId id="268" r:id="rId28"/>
    <p:sldId id="288" r:id="rId29"/>
    <p:sldId id="289" r:id="rId30"/>
    <p:sldId id="290" r:id="rId31"/>
    <p:sldId id="269" r:id="rId32"/>
    <p:sldId id="291" r:id="rId33"/>
    <p:sldId id="292" r:id="rId34"/>
    <p:sldId id="294" r:id="rId35"/>
    <p:sldId id="29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4005B-4E25-4613-A964-9A47938343A7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7FD9E-20EE-4568-9169-99ACA8012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D3FE795-3820-41C1-A8EE-ABE08A8A98B5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4551552-401C-4D6E-8474-701B83AF0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5" y="836712"/>
            <a:ext cx="748883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Мастер-класс</a:t>
            </a:r>
            <a:endParaRPr lang="ru-RU" sz="8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817" y="2492896"/>
            <a:ext cx="88283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Изготовление изделия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 металла «Дерево любви»</a:t>
            </a:r>
            <a:endParaRPr lang="ru-RU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494116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Мастер производственного обучения        </a:t>
            </a:r>
          </a:p>
          <a:p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</a:t>
            </a:r>
            <a:r>
              <a:rPr lang="ru-RU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Панькин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Павел Александрович</a:t>
            </a:r>
          </a:p>
        </p:txBody>
      </p:sp>
      <p:pic>
        <p:nvPicPr>
          <p:cNvPr id="7" name="Рисунок 6" descr="C:\Users\User\Desktop\лого 2-БТСТ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667250"/>
            <a:ext cx="2520280" cy="1930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299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изделия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10000" contrast="40000"/>
          </a:blip>
          <a:srcRect t="4348"/>
          <a:stretch>
            <a:fillRect/>
          </a:stretch>
        </p:blipFill>
        <p:spPr bwMode="auto">
          <a:xfrm>
            <a:off x="899592" y="1700808"/>
            <a:ext cx="74168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изделия</a:t>
            </a:r>
            <a:endParaRPr lang="ru-RU" dirty="0"/>
          </a:p>
        </p:txBody>
      </p:sp>
      <p:pic>
        <p:nvPicPr>
          <p:cNvPr id="2050" name="Picture 2" descr="C:\Users\User\Desktop\дер.люби\DSCF26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40000"/>
          </a:blip>
          <a:srcRect/>
          <a:stretch>
            <a:fillRect/>
          </a:stretch>
        </p:blipFill>
        <p:spPr bwMode="auto">
          <a:xfrm>
            <a:off x="1187624" y="1600200"/>
            <a:ext cx="6840760" cy="50691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изделия</a:t>
            </a:r>
            <a:endParaRPr lang="ru-RU" dirty="0"/>
          </a:p>
        </p:txBody>
      </p:sp>
      <p:pic>
        <p:nvPicPr>
          <p:cNvPr id="3074" name="Picture 2" descr="C:\Users\User\Desktop\дер.люби\DSCF26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40000"/>
          </a:blip>
          <a:srcRect/>
          <a:stretch>
            <a:fillRect/>
          </a:stretch>
        </p:blipFill>
        <p:spPr bwMode="auto">
          <a:xfrm>
            <a:off x="827584" y="2060848"/>
            <a:ext cx="7473908" cy="42132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изделия</a:t>
            </a:r>
            <a:endParaRPr lang="ru-RU" dirty="0"/>
          </a:p>
        </p:txBody>
      </p:sp>
      <p:pic>
        <p:nvPicPr>
          <p:cNvPr id="1026" name="Picture 2" descr="C:\Users\User\Desktop\дер.люби\DSCF26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40000"/>
          </a:blip>
          <a:srcRect b="3046"/>
          <a:stretch>
            <a:fillRect/>
          </a:stretch>
        </p:blipFill>
        <p:spPr bwMode="auto">
          <a:xfrm>
            <a:off x="1115616" y="1498365"/>
            <a:ext cx="6912768" cy="48879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/>
              <a:t>   Технологический процесс: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n w="3175">
                  <a:solidFill>
                    <a:srgbClr val="FFFF00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  </a:t>
            </a:r>
            <a:r>
              <a:rPr lang="ru-RU" sz="3200" i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</a:rPr>
              <a:t>Работа с разметочным инструментом</a:t>
            </a:r>
            <a:endParaRPr lang="ru-RU" sz="3200" b="1" dirty="0" smtClean="0">
              <a:ln>
                <a:solidFill>
                  <a:srgbClr val="FFFF00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Для создания данной конструкции необходимо по каждому фрагменту схемы изготовить шаблон (кондуктор).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В сварочной мастерской на рабочем столе при помощи разметочных инструментов переносим чертеж фрагмента на стальной лист согласно размеров в натуральную величину.</a:t>
            </a:r>
          </a:p>
          <a:p>
            <a:pPr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Технологический процесс</a:t>
            </a:r>
            <a:br>
              <a:rPr lang="ru-RU" dirty="0" smtClean="0"/>
            </a:br>
            <a:r>
              <a:rPr lang="ru-RU" sz="3100" i="1" dirty="0" smtClean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Работа с измерительным инструментом</a:t>
            </a:r>
            <a:endParaRPr lang="ru-RU" sz="3100" i="1" dirty="0">
              <a:ln w="6350"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>
            <a:lum bright="8000" contrast="40000"/>
          </a:blip>
          <a:srcRect/>
          <a:stretch>
            <a:fillRect/>
          </a:stretch>
        </p:blipFill>
        <p:spPr bwMode="auto">
          <a:xfrm>
            <a:off x="107504" y="2276872"/>
            <a:ext cx="4248472" cy="398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User\Desktop\дер.люби\Фото1646_0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4427984" y="2276872"/>
            <a:ext cx="4608512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517030"/>
          </a:xfrm>
        </p:spPr>
        <p:txBody>
          <a:bodyPr>
            <a:normAutofit/>
          </a:bodyPr>
          <a:lstStyle/>
          <a:p>
            <a:r>
              <a:rPr lang="ru-RU" dirty="0" smtClean="0"/>
              <a:t>Технологический процесс</a:t>
            </a:r>
            <a:br>
              <a:rPr lang="ru-RU" dirty="0" smtClean="0"/>
            </a:br>
            <a:r>
              <a:rPr lang="ru-RU" sz="2800" i="1" dirty="0" smtClean="0">
                <a:solidFill>
                  <a:srgbClr val="FFFF00"/>
                </a:solidFill>
              </a:rPr>
              <a:t>Сборка на прихватках</a:t>
            </a:r>
            <a:endParaRPr lang="ru-RU" sz="2800" i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</a:t>
            </a: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</a:t>
            </a:r>
            <a:r>
              <a:rPr lang="ru-RU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Учитывая толщину квадрата 16х16 мм, привариваем на стальной лист каждой детали короткими прихватками ограничители из металлического уголка 20х20х20 мм                     с наружной стороны.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5211[1]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941168"/>
            <a:ext cx="1800200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квадрат металлический стальной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556792"/>
            <a:ext cx="1944216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 descr="http://bigpreviews.123rf.com/images/cteconsulting/cteconsulting1201/cteconsulting120100077/12336749-An-image-of-a-welder-in-a-scratchboard-style--Stock-Phot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556792"/>
            <a:ext cx="1800200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Технологический процесс</a:t>
            </a:r>
            <a:br>
              <a:rPr lang="ru-RU" dirty="0" smtClean="0"/>
            </a:br>
            <a:r>
              <a:rPr lang="ru-RU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600" i="1" dirty="0" smtClean="0">
                <a:solidFill>
                  <a:srgbClr val="FFFF00"/>
                </a:solidFill>
              </a:rPr>
              <a:t>Сборка на прихватках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098" name="Picture 2" descr="C:\Users\User\Desktop\дер.люби\Фото16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6552728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Технологическая часть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            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Работа с электроинструментом</a:t>
            </a:r>
            <a:endParaRPr lang="ru-RU" b="1" i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По размеру наружной детали фрагмента чертежа при помощи рулетки отмеряем длину стального квадрата, надеваем защитные очки и отрезаем болгаркой прокат.</a:t>
            </a: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3" descr="http://bigpreviews.123rf.com/images/orcearo/orcearo1104/orcearo110400604/9309941-sparks-while-grinding-in-a-steel-factory-Stock-Phot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645024"/>
            <a:ext cx="446449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Технологическая часть</a:t>
            </a:r>
            <a:r>
              <a:rPr lang="ru-RU" sz="4400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ru-RU" sz="4400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100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Сборка на прихватках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11260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      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       Устанавливаем деталь в кондуктор.</a:t>
            </a:r>
          </a:p>
          <a:p>
            <a:endParaRPr lang="ru-RU" dirty="0"/>
          </a:p>
        </p:txBody>
      </p:sp>
      <p:pic>
        <p:nvPicPr>
          <p:cNvPr id="4099" name="Picture 3" descr="C:\Users\User\Desktop\дер.люби\Фото1645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4252" b="4029"/>
          <a:stretch>
            <a:fillRect/>
          </a:stretch>
        </p:blipFill>
        <p:spPr bwMode="auto">
          <a:xfrm>
            <a:off x="1403648" y="2492896"/>
            <a:ext cx="6408712" cy="41764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332656"/>
            <a:ext cx="6192688" cy="6247864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/>
            <a:bevelB prst="angle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Горит дуга </a:t>
            </a:r>
            <a:b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</a:br>
            <a: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За маскою забрала, </a:t>
            </a:r>
            <a:b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</a:br>
            <a: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тверда рука </a:t>
            </a:r>
          </a:p>
          <a:p>
            <a: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и больше                    не дрожит. </a:t>
            </a:r>
            <a:b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</a:br>
            <a: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Ручьем по шву текущего металла </a:t>
            </a:r>
            <a:b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</a:br>
            <a: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Соединяю корпус </a:t>
            </a:r>
          </a:p>
          <a:p>
            <a:r>
              <a:rPr lang="ru-RU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в монолит…</a:t>
            </a:r>
            <a:r>
              <a:rPr lang="ru-RU" sz="4000" b="1" cap="all" dirty="0" smtClean="0">
                <a:ln w="0"/>
                <a:solidFill>
                  <a:schemeClr val="tx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  <a:endParaRPr lang="ru-RU" sz="4000" b="1" cap="all" dirty="0">
              <a:ln w="0"/>
              <a:solidFill>
                <a:schemeClr val="tx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pic>
        <p:nvPicPr>
          <p:cNvPr id="8" name="Рисунок 7" descr="http://www.karavaytseff.ru/images/photo/svarschik2016/21%20%D0%9C%D0%B0%D1%8F%20-%20%D0%94%D0%B5%D0%BD%D1%8C%20%D0%A1%D0%B2%D0%B0%D1%80%D1%89%D0%B8%D0%BA%D0%B0%20(1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548681"/>
            <a:ext cx="4680520" cy="338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dirty="0" smtClean="0"/>
              <a:t>Технологическая часть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Замеряем следующие детали, отрезаем и устанавливаем в кондуктор (зазор между свариваемыми деталями должен составлять 1-2 мм).</a:t>
            </a: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124" name="Picture 4" descr="C:\Users\User\Desktop\дер.люби\Фото1643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547664" y="2420888"/>
            <a:ext cx="6120680" cy="42849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dirty="0" smtClean="0"/>
              <a:t>Технологическая часть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После того как заполнили контур шаблона нарезаем и устанавливаем внутренние детали.</a:t>
            </a:r>
          </a:p>
          <a:p>
            <a:endParaRPr lang="ru-RU" dirty="0"/>
          </a:p>
        </p:txBody>
      </p:sp>
      <p:pic>
        <p:nvPicPr>
          <p:cNvPr id="6147" name="Picture 3" descr="C:\Users\User\Desktop\дер.люби\Фото164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187624" y="1988840"/>
            <a:ext cx="6840760" cy="46815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Технологическая часть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600" b="1" i="1" dirty="0" smtClean="0">
                <a:ln w="3175"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             </a:t>
            </a:r>
            <a:r>
              <a:rPr lang="ru-RU" sz="36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Сборка на прихватках</a:t>
            </a:r>
            <a:endParaRPr lang="ru-RU" sz="3600" b="1" i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Включаем сварочный аппарат, устанавливаем в </a:t>
            </a:r>
          </a:p>
          <a:p>
            <a:pPr>
              <a:buNone/>
            </a:pPr>
            <a:r>
              <a:rPr lang="ru-RU" b="1" dirty="0" err="1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электрододержатель</a:t>
            </a: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электрод </a:t>
            </a:r>
            <a:r>
              <a:rPr lang="en-US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d </a:t>
            </a: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3мм, выбираем 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режим сварки - 120 А, зажигаем дугу . 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Свариваем все детали прихватками 10 мм.</a:t>
            </a:r>
          </a:p>
        </p:txBody>
      </p:sp>
      <p:pic>
        <p:nvPicPr>
          <p:cNvPr id="8" name="Рисунок 7" descr="http://konspekta.net/studopediaorg/baza1/90800370994.files/image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947863"/>
            <a:ext cx="3960440" cy="248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Технологический процесс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60932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  <a:r>
              <a:rPr lang="ru-RU" sz="3500" i="1" dirty="0" smtClean="0">
                <a:solidFill>
                  <a:srgbClr val="FFFF00"/>
                </a:solidFill>
              </a:rPr>
              <a:t>Сборка на прихватках</a:t>
            </a:r>
            <a:endParaRPr lang="ru-RU" sz="3500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sz="2600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sz="2600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 После остывания сварных швов надеваем защитные очки и сварочным молотком отбиваем шлак стыковых  соединений.</a:t>
            </a:r>
          </a:p>
        </p:txBody>
      </p:sp>
      <p:pic>
        <p:nvPicPr>
          <p:cNvPr id="1026" name="Picture 2" descr="C:\Users\User\Desktop\фото сварка\Фото1552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691680" y="1412776"/>
            <a:ext cx="5760640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Технологическая часть</a:t>
            </a:r>
            <a:br>
              <a:rPr lang="ru-RU" dirty="0" smtClean="0"/>
            </a:br>
            <a:r>
              <a:rPr lang="ru-RU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100" i="1" dirty="0" smtClean="0">
                <a:solidFill>
                  <a:srgbClr val="FFFF00"/>
                </a:solidFill>
              </a:rPr>
              <a:t>Сборка на прихватках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Аккуратно переворачиваем </a:t>
            </a: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конструкцию и укладываем </a:t>
            </a: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ее на сварочный стол.  </a:t>
            </a:r>
          </a:p>
          <a:p>
            <a:pPr>
              <a:buNone/>
            </a:pPr>
            <a:endParaRPr lang="ru-RU" sz="2600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Свариваем</a:t>
            </a: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все стыки детали.</a:t>
            </a:r>
          </a:p>
          <a:p>
            <a:pPr>
              <a:buNone/>
            </a:pPr>
            <a:endParaRPr lang="ru-RU" sz="2600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После остывания сварных                                               </a:t>
            </a: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швов надеваем защитные </a:t>
            </a: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очки и сварочным</a:t>
            </a: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молотком отбиваем шлак </a:t>
            </a:r>
          </a:p>
          <a:p>
            <a:pPr>
              <a:buNone/>
            </a:pPr>
            <a:r>
              <a:rPr lang="ru-RU" sz="26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стыковых соединений.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User\Desktop\фото сварка\Фото1557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6016" y="764704"/>
            <a:ext cx="3888432" cy="583264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Технологическая часть</a:t>
            </a:r>
            <a:br>
              <a:rPr lang="ru-RU" dirty="0" smtClean="0"/>
            </a:br>
            <a:r>
              <a:rPr lang="ru-RU" sz="3600" i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 </a:t>
            </a:r>
            <a:r>
              <a:rPr lang="ru-RU" sz="31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Работа с электроинструментом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     Устанавливаем на болгарку шлифовальный диск и зачищаем конструкцию со всех сторон (не забываем о защите глаз).</a:t>
            </a:r>
          </a:p>
          <a:p>
            <a:endParaRPr lang="ru-RU" sz="2000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0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20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 descr="http://bigpreviews.123rf.com/images/foxaon/foxaon1204/foxaon120400001/13055964-Worker-making-sparks-while-welding-steel--Stock-Phot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420888"/>
            <a:ext cx="54006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Технологическая часть</a:t>
            </a:r>
            <a:br>
              <a:rPr lang="ru-RU" dirty="0" smtClean="0"/>
            </a:br>
            <a:r>
              <a:rPr lang="ru-RU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100" i="1" dirty="0" smtClean="0">
                <a:solidFill>
                  <a:srgbClr val="FFFF00"/>
                </a:solidFill>
              </a:rPr>
              <a:t>Сборка на прихватках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     Для конструкции дерева из металла изготавливаем еще 29 отдельных фрагментов (ветвей и основания) согласно чертежам.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5577" y="2636912"/>
            <a:ext cx="77048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dirty="0" smtClean="0"/>
              <a:t>Технологическая часть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7931224" cy="561666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</a:t>
            </a:r>
            <a:r>
              <a:rPr lang="ru-RU" sz="3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Монтаж конструкции</a:t>
            </a:r>
          </a:p>
          <a:p>
            <a:pPr>
              <a:buNone/>
            </a:pPr>
            <a:r>
              <a:rPr lang="ru-RU" sz="30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              </a:t>
            </a:r>
            <a:r>
              <a:rPr lang="ru-RU" sz="3000" b="1" i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Сборку производим на бетонном полу в     горизонтальном положении.</a:t>
            </a: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Размечаем на трубе 6 продольных                            осей. Для этого торец трубы при                помощи рулетки делим на 6 равных частей. 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От отметки вдоль трубы прикладываем шнур к другому торцу, соблюдая симметрию. Проводим маркером осевую линию. 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Учитывая отметку, при помощи рулетки делим другой торец трубы на 6 равных частей. 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Прикладываем к отметкам на торцах шнур проводим осевые линии.</a:t>
            </a:r>
          </a:p>
        </p:txBody>
      </p:sp>
      <p:pic>
        <p:nvPicPr>
          <p:cNvPr id="4" name="Picture 2" descr="C:\Users\User\Desktop\Фото1649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8472" t="34162" r="5012" b="24310"/>
          <a:stretch>
            <a:fillRect/>
          </a:stretch>
        </p:blipFill>
        <p:spPr bwMode="auto">
          <a:xfrm>
            <a:off x="5940152" y="1772816"/>
            <a:ext cx="2988332" cy="1296144"/>
          </a:xfrm>
          <a:prstGeom prst="flowChartProcess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5" name="Picture 2" descr="C:\Users\User\Desktop\Фото1649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8472" t="34162" r="5012" b="24310"/>
          <a:stretch>
            <a:fillRect/>
          </a:stretch>
        </p:blipFill>
        <p:spPr bwMode="auto">
          <a:xfrm>
            <a:off x="5940152" y="1700808"/>
            <a:ext cx="2988332" cy="1296144"/>
          </a:xfrm>
          <a:prstGeom prst="flowChartProcess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Технологическая часть</a:t>
            </a:r>
            <a:br>
              <a:rPr lang="ru-RU" dirty="0" smtClean="0"/>
            </a:br>
            <a:r>
              <a:rPr lang="ru-RU" sz="4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1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Монтаж конструкции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По оси ствола (трубе) последовательно,    соблюдая симметрию, свариваем         прихватками по 10 мм ветви и основание.</a:t>
            </a:r>
          </a:p>
          <a:p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После остывания сварных швов надеваем защитные очки и сварочным молотком отбиваем шлак стыковых соединений.</a:t>
            </a:r>
          </a:p>
          <a:p>
            <a:endParaRPr lang="ru-RU" dirty="0"/>
          </a:p>
        </p:txBody>
      </p:sp>
      <p:pic>
        <p:nvPicPr>
          <p:cNvPr id="4" name="Рисунок 3" descr="http://bigpreviews.123rf.com/images/tankist276/tankist2761208/tankist276120800131/14897146-still-life-of-black-protective-screen-and-rod-holder-with-cable--Stock-Phot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437112"/>
            <a:ext cx="244827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baumanpress.ru/books/295/295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60648"/>
            <a:ext cx="14950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Технологическая часть</a:t>
            </a:r>
            <a:br>
              <a:rPr lang="ru-RU" dirty="0" smtClean="0"/>
            </a:br>
            <a:r>
              <a:rPr lang="ru-RU" sz="4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1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Монтаж конструкции</a:t>
            </a:r>
            <a:endParaRPr lang="ru-RU" sz="3100" dirty="0"/>
          </a:p>
        </p:txBody>
      </p:sp>
      <p:pic>
        <p:nvPicPr>
          <p:cNvPr id="2050" name="Picture 2" descr="C:\Users\User\Desktop\фото сварка\DSCF26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7200" y="1988840"/>
            <a:ext cx="8229600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        Цели мастер-класса: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52568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обучающая: научить обучающихся                самостоятельно производить сборку                                   и сварку деталей  в нижнем и вертикальном      положении сварного шва, обеспечивая провар     основного металла;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развивающая: развивать навыки самостоятельной работы, внимание, координацию  движений, скорость и технику при выполнении дуговой сварки, производить подбор режима сварки и сварочных материалов;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воспитательная: воспитывать у обучающихся аккуратность, трудолюбие, бережное отношение к сварочному оборудованию и инструментам, формировать у обучающихся профессиональные навыки при выполнении сварки.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Сварочный полуавтомат PRORAB Midfielder 14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196751"/>
            <a:ext cx="1872208" cy="1296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obliqueTop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328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Технологическая часть</a:t>
            </a:r>
            <a:br>
              <a:rPr lang="ru-RU" dirty="0" smtClean="0"/>
            </a:br>
            <a:r>
              <a:rPr lang="ru-RU" sz="4400" i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100" i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Монтаж конструкции</a:t>
            </a:r>
            <a:br>
              <a:rPr lang="ru-RU" sz="3100" i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Аккуратно переворачиваем конструкцию и  свариваем все стыки.</a:t>
            </a:r>
            <a:br>
              <a:rPr lang="ru-RU" sz="2800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</a:br>
            <a:r>
              <a:rPr lang="ru-RU" sz="2800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После остывания сварных швов надеваем защитные очки и сварочным молотком отбиваем шлак стыковых соединений.</a:t>
            </a:r>
            <a:br>
              <a:rPr lang="ru-RU" sz="2800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</a:br>
            <a:r>
              <a:rPr lang="ru-RU" sz="2800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Повторяем технологию сварки на следующих осях трубы.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dirty="0" smtClean="0">
                <a:ln w="6350">
                  <a:solidFill>
                    <a:srgbClr val="FFFF00"/>
                  </a:solidFill>
                </a:ln>
              </a:rPr>
              <a:t/>
            </a:r>
            <a:br>
              <a:rPr lang="ru-RU" sz="3100" dirty="0" smtClean="0">
                <a:ln w="6350">
                  <a:solidFill>
                    <a:srgbClr val="FFFF00"/>
                  </a:solidFill>
                </a:ln>
              </a:rPr>
            </a:br>
            <a:endParaRPr lang="ru-RU" sz="3100" dirty="0">
              <a:ln w="6350">
                <a:solidFill>
                  <a:srgbClr val="FFFF00"/>
                </a:solidFill>
              </a:ln>
            </a:endParaRPr>
          </a:p>
        </p:txBody>
      </p:sp>
      <p:pic>
        <p:nvPicPr>
          <p:cNvPr id="3075" name="Picture 3" descr="C:\Users\User\Desktop\фото сварка\Фото15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123728" y="4077072"/>
            <a:ext cx="5524559" cy="25961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Технологическая часть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Монтаж конструкции</a:t>
            </a:r>
            <a:endParaRPr lang="ru-RU" sz="3200" dirty="0" smtClean="0">
              <a:ln w="18415" cmpd="sng">
                <a:solidFill>
                  <a:schemeClr val="bg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bg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 монтаже конструкцию из металла устанавливаем вертикально по уровню.</a:t>
            </a:r>
          </a:p>
          <a:p>
            <a:r>
              <a:rPr lang="ru-RU" dirty="0" smtClean="0">
                <a:ln w="18415" cmpd="sng">
                  <a:solidFill>
                    <a:schemeClr val="bg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Основание привариваем к закладной пластине фундамента.  </a:t>
            </a:r>
            <a:endParaRPr lang="ru-RU" dirty="0">
              <a:ln w="18415" cmpd="sng">
                <a:solidFill>
                  <a:schemeClr val="bg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dirty="0" smtClean="0"/>
              <a:t>Технологическая часть</a:t>
            </a:r>
            <a:br>
              <a:rPr lang="ru-RU" dirty="0" smtClean="0"/>
            </a:br>
            <a:r>
              <a:rPr lang="ru-RU" sz="2800" i="1" dirty="0" smtClean="0"/>
              <a:t>Монтаж конструкции</a:t>
            </a:r>
            <a:endParaRPr lang="ru-RU" sz="2800" i="1" dirty="0"/>
          </a:p>
        </p:txBody>
      </p:sp>
      <p:pic>
        <p:nvPicPr>
          <p:cNvPr id="4098" name="Picture 2" descr="C:\Users\User\Desktop\DSCF26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960440" cy="44644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099" name="Picture 3" descr="C:\Users\User\Desktop\DSCF26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12776"/>
            <a:ext cx="3888432" cy="496855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endParaRPr lang="ru-RU" sz="2800" i="1" dirty="0"/>
          </a:p>
        </p:txBody>
      </p:sp>
      <p:pic>
        <p:nvPicPr>
          <p:cNvPr id="5122" name="Picture 2" descr="C:\Users\User\Desktop\фото сварка\DSCF26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48681"/>
            <a:ext cx="8229600" cy="5725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Конструкция «Дерево любви» установлена в    г. Бахчисарае на Аллее Славы.</a:t>
            </a:r>
            <a:endParaRPr lang="ru-RU" sz="3200" i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фото сварка\DSCF26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34845"/>
            <a:ext cx="8229600" cy="46392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816424" cy="43204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88641"/>
            <a:ext cx="4104456" cy="1584176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48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Спасибо за внимание</a:t>
            </a:r>
            <a:endParaRPr lang="ru-RU" sz="4800" b="1" dirty="0" smtClean="0"/>
          </a:p>
        </p:txBody>
      </p:sp>
      <p:pic>
        <p:nvPicPr>
          <p:cNvPr id="5" name="Picture 2" descr="C:\Users\User\Desktop\фото сварка\DSCF26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>
            <a:off x="3851920" y="-243408"/>
            <a:ext cx="4536504" cy="756084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/>
              <a:t>Инструменты и оборудование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400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1.</a:t>
            </a: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Инверторный сварочный аппарат, сварочные кабели, </a:t>
            </a:r>
            <a:r>
              <a:rPr lang="ru-RU" b="1" dirty="0" err="1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электрододержатель</a:t>
            </a: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2. Электроды «Монолит» диаметр 3 мм.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3. Маска.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4. Сварочные перчатки.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5. Сварочный молоток.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6. Болгарка, отрезные и шлифовальные диски.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7. Защитные очки.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8. Рулетка – 5 м, линейка металлическая 1 м, угольник, маркер.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9. Уровень.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10. Чертежи.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11. Шаблоны металлические – 5 шт.</a:t>
            </a:r>
          </a:p>
          <a:p>
            <a:pPr>
              <a:buNone/>
            </a:pPr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11. Шнур.</a:t>
            </a:r>
          </a:p>
          <a:p>
            <a:pPr>
              <a:buNone/>
            </a:pPr>
            <a:endParaRPr lang="ru-RU" b="1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 descr=" Инструменты для монтаж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653136"/>
            <a:ext cx="360040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</a:t>
            </a:r>
            <a:r>
              <a:rPr lang="ru-RU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ru-RU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/>
              <a:t>                 Материалы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582664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1. Труба диаметр 100 мм </a:t>
            </a:r>
            <a:r>
              <a:rPr lang="en-US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L 3000 </a:t>
            </a:r>
            <a: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мм.</a:t>
            </a:r>
          </a:p>
          <a:p>
            <a: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2. Стальной прокат  квадрат 16 </a:t>
            </a:r>
            <a:r>
              <a:rPr lang="ru-RU" sz="2800" b="1" dirty="0" err="1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х</a:t>
            </a:r>
            <a: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 16 мм – 176 м.</a:t>
            </a:r>
          </a:p>
          <a:p>
            <a: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3. Электроды Монолит РЦ диаметр 3 мм - 10кг. </a:t>
            </a:r>
          </a:p>
          <a:p>
            <a: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4. Закладная пластина 150 </a:t>
            </a:r>
            <a:r>
              <a:rPr lang="ru-RU" sz="2800" b="1" dirty="0" err="1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х</a:t>
            </a:r>
            <a: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 150 мм,           толщина 20мм – 6 шт.</a:t>
            </a:r>
          </a:p>
          <a:p>
            <a:endParaRPr lang="ru-RU" sz="2800" b="1" dirty="0" smtClean="0">
              <a:ln w="3175">
                <a:solidFill>
                  <a:srgbClr val="7E6BC9">
                    <a:lumMod val="50000"/>
                  </a:srgbClr>
                </a:solidFill>
              </a:ln>
              <a:solidFill>
                <a:srgbClr val="6585CF">
                  <a:lumMod val="75000"/>
                </a:srgb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+mj-ea"/>
              <a:cs typeface="+mj-cs"/>
            </a:endParaRPr>
          </a:p>
          <a:p>
            <a: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/>
            </a:r>
            <a:br>
              <a:rPr lang="ru-RU" sz="2800" b="1" dirty="0" smtClean="0">
                <a:ln w="3175">
                  <a:solidFill>
                    <a:srgbClr val="7E6BC9">
                      <a:lumMod val="50000"/>
                    </a:srgbClr>
                  </a:solidFill>
                </a:ln>
                <a:solidFill>
                  <a:srgbClr val="6585CF">
                    <a:lumMod val="75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5" name="Рисунок 4" descr="квадрат металлический стальной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149080"/>
            <a:ext cx="417646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вадрат металлический стальной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4160" y="4301480"/>
            <a:ext cx="417646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7091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Перед началом работы необходимо: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Надеть рабочую одежду, застегнуть куртку,                                 штанины брюк напустить на обувь.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Рукавицы должны плотно прикрывать                                           рукава  куртки. 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Убрать волосы под головной убор.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Убрать все лишние предметы со стола                                     сварщика.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Проверить исправность инструмента,                           приспособлений, наличие электродов.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Проверить целостность кабелей,                                              надежность крепления кабелей к                                                 источнику питания к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электрододержателю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                              Проверить защитное заземление.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Проверить надежность всех контактов в местах соединения проводов в сварочной цепи.	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Установить силу сварочного тока.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Включить пусковой выключатель.</a:t>
            </a:r>
          </a:p>
          <a:p>
            <a:pPr>
              <a:buNone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</a:p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000" b="1" dirty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 descr="http://previews.123rf.com/images/khamidulin/khamidulin1107/khamidulin110700442/9946649-Welder-on-a-white-background--Stock-Phot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836712"/>
            <a:ext cx="302433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Схема изделия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Для конструкции из металла «Дерево любви» необходимо изготовить 30 отдельных фрагментов (ветвей и основания), затем приварить их к стволу (трубе) согласно схеме.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http://bigpreviews.123rf.com/images/tankist276/tankist2761208/tankist276120800131/14897146-still-life-of-black-protective-screen-and-rod-holder-with-cable--Stock-Photo.jpg"/>
          <p:cNvPicPr/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28975" y="3861048"/>
            <a:ext cx="268605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Схема изделия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Для конструкции из металла «Дерево любви» необходимо изготовить 30 отдельных фрагментов (ветвей и основания), затем приварить их к стволу (трубе) согласно схеме.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796322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изделия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40000"/>
          </a:blip>
          <a:srcRect/>
          <a:stretch>
            <a:fillRect/>
          </a:stretch>
        </p:blipFill>
        <p:spPr bwMode="auto">
          <a:xfrm>
            <a:off x="899592" y="1340769"/>
            <a:ext cx="741682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3075</TotalTime>
  <Words>842</Words>
  <Application>Microsoft Office PowerPoint</Application>
  <PresentationFormat>Экран (4:3)</PresentationFormat>
  <Paragraphs>152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Апекс</vt:lpstr>
      <vt:lpstr>Слайд 1</vt:lpstr>
      <vt:lpstr>Слайд 2</vt:lpstr>
      <vt:lpstr>        Цели мастер-класса:</vt:lpstr>
      <vt:lpstr>Инструменты и оборудование</vt:lpstr>
      <vt:lpstr>                      Материалы</vt:lpstr>
      <vt:lpstr>           </vt:lpstr>
      <vt:lpstr>Схема изделия</vt:lpstr>
      <vt:lpstr>Схема изделия</vt:lpstr>
      <vt:lpstr>Схема изделия</vt:lpstr>
      <vt:lpstr>Схема изделия</vt:lpstr>
      <vt:lpstr>Схема изделия</vt:lpstr>
      <vt:lpstr>Схема изделия</vt:lpstr>
      <vt:lpstr>Схема изделия</vt:lpstr>
      <vt:lpstr>   Технологический процесс:</vt:lpstr>
      <vt:lpstr>Технологический процесс Работа с измерительным инструментом</vt:lpstr>
      <vt:lpstr>Технологический процесс Сборка на прихватках</vt:lpstr>
      <vt:lpstr>Технологический процесс  Сборка на прихватках </vt:lpstr>
      <vt:lpstr>Технологическая часть</vt:lpstr>
      <vt:lpstr>Технологическая часть  Сборка на прихватках</vt:lpstr>
      <vt:lpstr>Технологическая часть</vt:lpstr>
      <vt:lpstr>Технологическая часть</vt:lpstr>
      <vt:lpstr>Технологическая часть</vt:lpstr>
      <vt:lpstr>    Технологический процесс</vt:lpstr>
      <vt:lpstr>Технологическая часть  Сборка на прихватках</vt:lpstr>
      <vt:lpstr>Технологическая часть  Работа с электроинструментом</vt:lpstr>
      <vt:lpstr>Технологическая часть  Сборка на прихватках</vt:lpstr>
      <vt:lpstr>Технологическая часть</vt:lpstr>
      <vt:lpstr>Технологическая часть  Монтаж конструкции </vt:lpstr>
      <vt:lpstr>Технологическая часть  Монтаж конструкции</vt:lpstr>
      <vt:lpstr>Технологическая часть  Монтаж конструкции Аккуратно переворачиваем конструкцию и  свариваем все стыки. После остывания сварных швов надеваем защитные очки и сварочным молотком отбиваем шлак стыковых соединений. Повторяем технологию сварки на следующих осях трубы.   </vt:lpstr>
      <vt:lpstr>Технологическая часть</vt:lpstr>
      <vt:lpstr>Технологическая часть Монтаж конструкции</vt:lpstr>
      <vt:lpstr>Слайд 33</vt:lpstr>
      <vt:lpstr>Конструкция «Дерево любви» установлена в    г. Бахчисарае на Аллее Славы.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250</cp:revision>
  <dcterms:created xsi:type="dcterms:W3CDTF">2016-07-28T10:39:59Z</dcterms:created>
  <dcterms:modified xsi:type="dcterms:W3CDTF">2016-08-25T13:07:00Z</dcterms:modified>
</cp:coreProperties>
</file>